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sldIdLst>
    <p:sldId id="256" r:id="rId2"/>
    <p:sldId id="321" r:id="rId3"/>
    <p:sldId id="268" r:id="rId4"/>
    <p:sldId id="331" r:id="rId5"/>
    <p:sldId id="330" r:id="rId6"/>
    <p:sldId id="350" r:id="rId7"/>
    <p:sldId id="348" r:id="rId8"/>
    <p:sldId id="351" r:id="rId9"/>
    <p:sldId id="352" r:id="rId10"/>
    <p:sldId id="359" r:id="rId11"/>
    <p:sldId id="360" r:id="rId12"/>
    <p:sldId id="361" r:id="rId13"/>
    <p:sldId id="353" r:id="rId14"/>
    <p:sldId id="354" r:id="rId15"/>
    <p:sldId id="355" r:id="rId16"/>
    <p:sldId id="356" r:id="rId17"/>
    <p:sldId id="357" r:id="rId18"/>
    <p:sldId id="362" r:id="rId19"/>
    <p:sldId id="289" r:id="rId20"/>
    <p:sldId id="26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icina de Movilidad" initials="RELEXT" lastIdx="1" clrIdx="0">
    <p:extLst>
      <p:ext uri="{19B8F6BF-5375-455C-9EA6-DF929625EA0E}">
        <p15:presenceInfo xmlns:p15="http://schemas.microsoft.com/office/powerpoint/2012/main" xmlns="" userId="Oficina de Movilid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 autoAdjust="0"/>
    <p:restoredTop sz="93209" autoAdjust="0"/>
  </p:normalViewPr>
  <p:slideViewPr>
    <p:cSldViewPr>
      <p:cViewPr varScale="1">
        <p:scale>
          <a:sx n="72" d="100"/>
          <a:sy n="72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83644-3950-4AFB-9986-2811E375ECC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F958C-26EB-434D-842F-1D5CFB9E84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3631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958C-26EB-434D-842F-1D5CFB9E84C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958C-26EB-434D-842F-1D5CFB9E84C4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958C-26EB-434D-842F-1D5CFB9E84C4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958C-26EB-434D-842F-1D5CFB9E84C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¡¡¡MUY IMPORTANTE!!! Se pueden disfrutar durante un año después de titularse pero la solicitud tiene que ser mientras todavía se está matriculado.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/>
              <a:t>Igual que en la diapositiva anterior</a:t>
            </a: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982C6-FC33-4856-B4FD-6905D288660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6D063A-EC49-4D79-81D0-72FCBA966912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646AAE-B32A-4A7A-BB8A-70E472CF9E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live-work-travel-eu/employment-opportunities_es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placementslovakia.com/about-us/what-we-off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duateland.com/es/jobs" TargetMode="External"/><Relationship Id="rId5" Type="http://schemas.openxmlformats.org/officeDocument/2006/relationships/hyperlink" Target="https://erasmusintern.org/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ovilidad.etsiam@etsiam.com" TargetMode="Externa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o.es/internacional/movilidad/es/movilidad-de-erasmus-de-practicas-para-estudiantes-de-posgrado-curso-2020-2021" TargetMode="External"/><Relationship Id="rId5" Type="http://schemas.openxmlformats.org/officeDocument/2006/relationships/hyperlink" Target="http://www.uco.es/internacional/movilidad/es/movilidad-de-erasmus-de-practicas-para-estudiantes-de-grado-curso-2020-2021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1621244"/>
            <a:ext cx="79928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200" b="1" i="1" dirty="0">
                <a:solidFill>
                  <a:schemeClr val="bg1"/>
                </a:solidFill>
                <a:latin typeface="Calibri"/>
                <a:cs typeface="Calibri"/>
              </a:rPr>
              <a:t>SUBDIRECCIÓN DE RELACIONES INTERNACIONALES</a:t>
            </a:r>
          </a:p>
          <a:p>
            <a:pPr algn="just">
              <a:defRPr/>
            </a:pPr>
            <a:endParaRPr lang="es-ES" sz="32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ERASMUS+ PRÁCTICAS</a:t>
            </a:r>
          </a:p>
          <a:p>
            <a:pPr algn="ctr">
              <a:defRPr/>
            </a:pP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ETSIAM 2020-2021</a:t>
            </a:r>
          </a:p>
          <a:p>
            <a:pPr algn="ctr">
              <a:defRPr/>
            </a:pPr>
            <a:endParaRPr lang="es-ES" sz="32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algn="r">
              <a:defRPr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Prof. Tom Vanwalleghem,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Subdirector de Relaciones Internacionales</a:t>
            </a:r>
          </a:p>
          <a:p>
            <a:pPr algn="r">
              <a:defRPr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Beatriz R. López,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Oficina de Movilidad</a:t>
            </a:r>
            <a:endParaRPr lang="es-ES" sz="32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Calibri"/>
                <a:cs typeface="Calibri"/>
              </a:rPr>
              <a:t>											</a:t>
            </a:r>
          </a:p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endParaRPr lang="es-E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5" name="Picture 1" descr="logo_vertical_pequeñ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16632"/>
            <a:ext cx="1800200" cy="142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logo_uc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339752" cy="1403851"/>
          </a:xfrm>
          <a:prstGeom prst="rect">
            <a:avLst/>
          </a:prstGeom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2564829" y="6165304"/>
            <a:ext cx="6543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 i="1" dirty="0">
                <a:solidFill>
                  <a:schemeClr val="bg2"/>
                </a:solidFill>
                <a:latin typeface="Calibri" pitchFamily="34" charset="0"/>
              </a:rPr>
              <a:t>*La información incluida en esta presentación está sujeta a posibles modificaciones derivadas de cambios normativos o de organización universitaria</a:t>
            </a:r>
            <a:br>
              <a:rPr lang="es-ES" sz="1200" b="1" i="1" dirty="0">
                <a:solidFill>
                  <a:schemeClr val="bg2"/>
                </a:solidFill>
                <a:latin typeface="Calibri" pitchFamily="34" charset="0"/>
              </a:rPr>
            </a:br>
            <a:endParaRPr lang="es-ES" sz="1200" b="1" i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53752" y="6165304"/>
            <a:ext cx="2393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1600" b="1" dirty="0">
                <a:solidFill>
                  <a:prstClr val="black"/>
                </a:solidFill>
                <a:latin typeface="Calibri"/>
                <a:cs typeface="Calibri"/>
              </a:rPr>
              <a:t>Febrero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63688" y="188641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La importancia de un buen currículum</a:t>
            </a:r>
            <a:endParaRPr lang="it-IT" sz="3200" b="1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6394DB3F-1BCB-45D0-9541-5EFE08003E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679793"/>
            <a:ext cx="4104457" cy="2178207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55576" y="1628800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¿Cuáles características tiene un currículum con éxito?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Breve pero completo</a:t>
            </a:r>
            <a:r>
              <a:rPr lang="es-ES" dirty="0" smtClean="0"/>
              <a:t>: como máximo 2 paginas, 1 sería aún mejor.  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Gráficamente agradable: </a:t>
            </a:r>
            <a:r>
              <a:rPr lang="es-ES" dirty="0" smtClean="0"/>
              <a:t>utilizar la misma fuente de escritura y colores neutros. 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Sencillo y inmediato: </a:t>
            </a:r>
            <a:r>
              <a:rPr lang="es-ES" dirty="0" smtClean="0"/>
              <a:t>evitar frases muy largas. No es necesario escribir todos los detalles de tus experiencias laborales, sino </a:t>
            </a:r>
            <a:r>
              <a:rPr lang="es-ES" u="sng" dirty="0" smtClean="0"/>
              <a:t>los elementos más relevantes.</a:t>
            </a:r>
            <a:r>
              <a:rPr lang="es-ES" dirty="0" smtClean="0"/>
              <a:t> </a:t>
            </a:r>
          </a:p>
          <a:p>
            <a:r>
              <a:rPr lang="es-ES" dirty="0" smtClean="0"/>
              <a:t>		</a:t>
            </a:r>
            <a:r>
              <a:rPr lang="es-ES" dirty="0" smtClean="0"/>
              <a:t>	Y sobretodo….</a:t>
            </a:r>
          </a:p>
          <a:p>
            <a:r>
              <a:rPr lang="es-ES" b="1" dirty="0" smtClean="0"/>
              <a:t>	</a:t>
            </a:r>
            <a:r>
              <a:rPr lang="es-ES" b="1" dirty="0" smtClean="0"/>
              <a:t>		</a:t>
            </a:r>
          </a:p>
          <a:p>
            <a:r>
              <a:rPr lang="es-ES" b="1" dirty="0" smtClean="0"/>
              <a:t>	</a:t>
            </a:r>
            <a:r>
              <a:rPr lang="es-ES" b="1" dirty="0" smtClean="0"/>
              <a:t>		</a:t>
            </a:r>
            <a:r>
              <a:rPr lang="es-ES" sz="2000" b="1" dirty="0" smtClean="0"/>
              <a:t>¡Verdadero</a:t>
            </a:r>
            <a:r>
              <a:rPr lang="es-ES" sz="2000" dirty="0" smtClean="0"/>
              <a:t>!</a:t>
            </a:r>
          </a:p>
          <a:p>
            <a:endParaRPr lang="es-ES" b="1" dirty="0" smtClean="0"/>
          </a:p>
          <a:p>
            <a:pPr>
              <a:buFontTx/>
              <a:buChar char="-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747941706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63688" y="188641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La importancia de un buen currículum</a:t>
            </a:r>
            <a:endParaRPr lang="it-IT" sz="3200" b="1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6394DB3F-1BCB-45D0-9541-5EFE08003E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293096"/>
            <a:ext cx="4104457" cy="2178207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55576" y="1628800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¿Cómo puedo escribir mi currículum? </a:t>
            </a:r>
          </a:p>
          <a:p>
            <a:endParaRPr lang="es-ES" sz="2000" b="1" dirty="0" smtClean="0"/>
          </a:p>
          <a:p>
            <a:pPr>
              <a:buFont typeface="Wingdings" pitchFamily="2" charset="2"/>
              <a:buChar char="Ø"/>
            </a:pPr>
            <a:r>
              <a:rPr lang="es-ES" sz="2000" b="1" i="1" dirty="0" err="1" smtClean="0"/>
              <a:t>Europass</a:t>
            </a:r>
            <a:r>
              <a:rPr lang="es-ES" sz="2000" b="1" i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" sz="2000" b="1" i="1" dirty="0" smtClean="0"/>
              <a:t>Word. </a:t>
            </a:r>
          </a:p>
          <a:p>
            <a:pPr>
              <a:buFont typeface="Wingdings" pitchFamily="2" charset="2"/>
              <a:buChar char="Ø"/>
            </a:pPr>
            <a:r>
              <a:rPr lang="es-ES" sz="2000" b="1" i="1" dirty="0" err="1" smtClean="0"/>
              <a:t>C</a:t>
            </a:r>
            <a:r>
              <a:rPr lang="es-ES" sz="2000" b="1" i="1" dirty="0" err="1" smtClean="0"/>
              <a:t>anva</a:t>
            </a:r>
            <a:r>
              <a:rPr lang="es-ES" sz="2000" b="1" i="1" dirty="0" smtClean="0"/>
              <a:t>.</a:t>
            </a:r>
          </a:p>
          <a:p>
            <a:endParaRPr lang="es-ES" dirty="0" smtClean="0"/>
          </a:p>
          <a:p>
            <a:r>
              <a:rPr lang="es-ES" sz="2000" i="1" dirty="0" smtClean="0"/>
              <a:t>Puedes utilizar lo que más te guste, lo importante es que sea sencillo y gráficamente agradable.  </a:t>
            </a:r>
          </a:p>
          <a:p>
            <a:pPr>
              <a:buFontTx/>
              <a:buChar char="-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74794170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63688" y="188641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Una carta de presentación personalizada</a:t>
            </a:r>
            <a:endParaRPr lang="it-IT" sz="3200" b="1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6394DB3F-1BCB-45D0-9541-5EFE08003E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679793"/>
            <a:ext cx="4104457" cy="217820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403648" y="1844824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Por qué tu carta de presentación es esencial? Por qué te da la posibilidad de: </a:t>
            </a:r>
          </a:p>
          <a:p>
            <a:endParaRPr lang="es-ES" b="1" dirty="0" smtClean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 Presentarte.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Hablar de tus competencias (y cómo las has adquirido).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Explicar por qué quieres solicitar una especifica práctica . </a:t>
            </a:r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Demonstrar al personal de recursos humanos que puedes aportar algo a su empresa. </a:t>
            </a:r>
          </a:p>
          <a:p>
            <a:pPr>
              <a:buFontTx/>
              <a:buChar char="-"/>
            </a:pPr>
            <a:endParaRPr lang="es-ES" b="1" dirty="0" smtClean="0"/>
          </a:p>
          <a:p>
            <a:pPr>
              <a:buFontTx/>
              <a:buChar char="-"/>
            </a:pPr>
            <a:endParaRPr lang="es-ES" b="1" dirty="0" smtClean="0"/>
          </a:p>
          <a:p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747941706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63688" y="18864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¿DÓNDE PUEDO ENCONTRAR PRÁCTICAS?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700808"/>
            <a:ext cx="81369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bri" pitchFamily="34" charset="0"/>
              </a:rPr>
              <a:t>Los siguientes sitios son gratuitos y permiten encontrar fácilmente ofertas de prácticas y de empleo también. En la carta de presentación es MUY IMPORTANTE indicar que necesitéis firmar un acuerdo de movilidad Erasmus y que vuestra práctica se realize dentro del programa Erasmus+ Práctica. </a:t>
            </a:r>
          </a:p>
          <a:p>
            <a:endParaRPr lang="it-IT" sz="1600" b="1" dirty="0">
              <a:latin typeface="Calibri" pitchFamily="34" charset="0"/>
            </a:endParaRPr>
          </a:p>
          <a:p>
            <a:r>
              <a:rPr lang="it-IT" sz="1600" b="1" dirty="0">
                <a:latin typeface="Calibri" pitchFamily="34" charset="0"/>
              </a:rPr>
              <a:t>ErasmusIntern</a:t>
            </a:r>
            <a:r>
              <a:rPr lang="it-IT" sz="1600" dirty="0">
                <a:latin typeface="Calibri" pitchFamily="34" charset="0"/>
              </a:rPr>
              <a:t>:</a:t>
            </a:r>
          </a:p>
          <a:p>
            <a:r>
              <a:rPr lang="it-IT" sz="1600" dirty="0">
                <a:solidFill>
                  <a:schemeClr val="accent1"/>
                </a:solidFill>
                <a:latin typeface="Calibri" pitchFamily="34" charset="0"/>
                <a:hlinkClick r:id="rId5"/>
              </a:rPr>
              <a:t>https://erasmusintern.org/</a:t>
            </a:r>
            <a:endParaRPr lang="it-IT" sz="1600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it-IT" sz="1600" dirty="0">
              <a:latin typeface="Calibri" pitchFamily="34" charset="0"/>
            </a:endParaRPr>
          </a:p>
          <a:p>
            <a:r>
              <a:rPr lang="it-IT" sz="1600" b="1" dirty="0">
                <a:latin typeface="Calibri" pitchFamily="34" charset="0"/>
              </a:rPr>
              <a:t>Graduateland</a:t>
            </a:r>
            <a:r>
              <a:rPr lang="it-IT" sz="1600" dirty="0">
                <a:latin typeface="Calibri" pitchFamily="34" charset="0"/>
              </a:rPr>
              <a:t>: </a:t>
            </a:r>
          </a:p>
          <a:p>
            <a:r>
              <a:rPr lang="it-IT" sz="1600" dirty="0">
                <a:latin typeface="Calibri" pitchFamily="34" charset="0"/>
                <a:hlinkClick r:id="rId6"/>
              </a:rPr>
              <a:t>https://graduateland.com/es/jobs</a:t>
            </a:r>
            <a:endParaRPr lang="it-IT" sz="1600" dirty="0">
              <a:latin typeface="Calibri" pitchFamily="34" charset="0"/>
            </a:endParaRPr>
          </a:p>
          <a:p>
            <a:endParaRPr lang="it-IT" sz="1600" dirty="0">
              <a:latin typeface="Calibri" pitchFamily="34" charset="0"/>
            </a:endParaRPr>
          </a:p>
          <a:p>
            <a:r>
              <a:rPr lang="it-IT" sz="1600" b="1" dirty="0" err="1">
                <a:latin typeface="Calibri" pitchFamily="34" charset="0"/>
              </a:rPr>
              <a:t>Placement</a:t>
            </a:r>
            <a:r>
              <a:rPr lang="it-IT" sz="1600" b="1" dirty="0">
                <a:latin typeface="Calibri" pitchFamily="34" charset="0"/>
              </a:rPr>
              <a:t> </a:t>
            </a:r>
            <a:r>
              <a:rPr lang="it-IT" sz="1600" b="1" dirty="0" err="1">
                <a:latin typeface="Calibri" pitchFamily="34" charset="0"/>
              </a:rPr>
              <a:t>Slovakia</a:t>
            </a:r>
            <a:r>
              <a:rPr lang="it-IT" sz="1600" dirty="0">
                <a:latin typeface="Calibri" pitchFamily="34" charset="0"/>
              </a:rPr>
              <a:t>: </a:t>
            </a:r>
          </a:p>
          <a:p>
            <a:r>
              <a:rPr lang="it-IT" sz="1600" dirty="0">
                <a:latin typeface="Calibri" pitchFamily="34" charset="0"/>
                <a:hlinkClick r:id="rId7"/>
              </a:rPr>
              <a:t>https://www.placementslovakia.com/about-us/what-we-offer</a:t>
            </a:r>
            <a:endParaRPr lang="it-IT" sz="1600" dirty="0">
              <a:latin typeface="Calibri" pitchFamily="34" charset="0"/>
            </a:endParaRPr>
          </a:p>
          <a:p>
            <a:endParaRPr lang="it-IT" sz="1600" dirty="0">
              <a:latin typeface="Calibri" pitchFamily="34" charset="0"/>
            </a:endParaRPr>
          </a:p>
          <a:p>
            <a:r>
              <a:rPr lang="it-IT" sz="1600" b="1" dirty="0" err="1">
                <a:latin typeface="Calibri" pitchFamily="34" charset="0"/>
              </a:rPr>
              <a:t>Eures</a:t>
            </a:r>
            <a:r>
              <a:rPr lang="it-IT" sz="1600" dirty="0">
                <a:latin typeface="Calibri" pitchFamily="34" charset="0"/>
              </a:rPr>
              <a:t>:</a:t>
            </a:r>
          </a:p>
          <a:p>
            <a:r>
              <a:rPr lang="it-IT" sz="1600" dirty="0">
                <a:latin typeface="Calibri" pitchFamily="34" charset="0"/>
                <a:hlinkClick r:id="rId8"/>
              </a:rPr>
              <a:t>https://ec.europa.eu/info/live-work-travel-eu/employment-opportunities_es</a:t>
            </a:r>
            <a:endParaRPr lang="it-IT" sz="1600" dirty="0">
              <a:latin typeface="Calibri" pitchFamily="34" charset="0"/>
            </a:endParaRPr>
          </a:p>
          <a:p>
            <a:endParaRPr lang="it-IT" sz="1600" dirty="0">
              <a:latin typeface="Calibri" pitchFamily="34" charset="0"/>
            </a:endParaRPr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92297001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63688" y="18864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¿DÓNDE PUEDO ENCONTRAR PRÁCTICAS?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70080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libri" pitchFamily="34" charset="0"/>
              </a:rPr>
              <a:t>1) </a:t>
            </a:r>
            <a:r>
              <a:rPr lang="it-IT" sz="2000" b="1" dirty="0" err="1">
                <a:latin typeface="Calibri" pitchFamily="34" charset="0"/>
              </a:rPr>
              <a:t>ErasmusIntern</a:t>
            </a:r>
            <a:endParaRPr lang="it-IT" sz="2000" dirty="0">
              <a:latin typeface="Calibri" pitchFamily="34" charset="0"/>
            </a:endParaRPr>
          </a:p>
        </p:txBody>
      </p:sp>
      <p:pic>
        <p:nvPicPr>
          <p:cNvPr id="9" name="8 Imagen" descr="Erasmus Inter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204864"/>
            <a:ext cx="827577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97001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63688" y="18864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¿DÓNDE PUEDO ENCONTRAR PRÁCTICAS?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70080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libri" pitchFamily="34" charset="0"/>
              </a:rPr>
              <a:t>2) </a:t>
            </a:r>
            <a:r>
              <a:rPr lang="it-IT" sz="2000" b="1" dirty="0" err="1">
                <a:latin typeface="Calibri" pitchFamily="34" charset="0"/>
              </a:rPr>
              <a:t>Graduateland</a:t>
            </a:r>
            <a:r>
              <a:rPr lang="it-IT" sz="2000" dirty="0">
                <a:latin typeface="Calibri" pitchFamily="34" charset="0"/>
              </a:rPr>
              <a:t> </a:t>
            </a:r>
          </a:p>
        </p:txBody>
      </p:sp>
      <p:pic>
        <p:nvPicPr>
          <p:cNvPr id="10" name="9 Imagen" descr="Graduatel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263970"/>
            <a:ext cx="8263934" cy="45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97001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63688" y="18864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¿DÓNDE PUEDO ENCONTRAR PRÁCTICAS?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70080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libri" pitchFamily="34" charset="0"/>
              </a:rPr>
              <a:t>3) </a:t>
            </a:r>
            <a:r>
              <a:rPr lang="it-IT" sz="2000" b="1" dirty="0" err="1">
                <a:latin typeface="Calibri" pitchFamily="34" charset="0"/>
              </a:rPr>
              <a:t>Eures</a:t>
            </a:r>
            <a:r>
              <a:rPr lang="it-IT" sz="2000" b="1" dirty="0">
                <a:latin typeface="Calibri" pitchFamily="34" charset="0"/>
              </a:rPr>
              <a:t> </a:t>
            </a:r>
            <a:r>
              <a:rPr lang="it-IT" sz="2000" dirty="0">
                <a:latin typeface="Calibri" pitchFamily="34" charset="0"/>
              </a:rPr>
              <a:t> </a:t>
            </a:r>
          </a:p>
        </p:txBody>
      </p:sp>
      <p:pic>
        <p:nvPicPr>
          <p:cNvPr id="10" name="9 Imagen" descr="eur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132856"/>
            <a:ext cx="8426038" cy="45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97001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63688" y="18864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¿DÓNDE PUEDO ENCONTRAR PRÁCTICAS?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70080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Calibri" pitchFamily="34" charset="0"/>
              </a:rPr>
              <a:t>4) </a:t>
            </a:r>
            <a:r>
              <a:rPr lang="it-IT" sz="2000" b="1" dirty="0" err="1">
                <a:latin typeface="Calibri" pitchFamily="34" charset="0"/>
              </a:rPr>
              <a:t>Placement</a:t>
            </a:r>
            <a:r>
              <a:rPr lang="it-IT" sz="2000" b="1" dirty="0">
                <a:latin typeface="Calibri" pitchFamily="34" charset="0"/>
              </a:rPr>
              <a:t> </a:t>
            </a:r>
            <a:r>
              <a:rPr lang="it-IT" sz="2000" b="1" dirty="0" err="1">
                <a:latin typeface="Calibri" pitchFamily="34" charset="0"/>
              </a:rPr>
              <a:t>Slovakia</a:t>
            </a:r>
            <a:endParaRPr lang="it-IT" sz="2000" dirty="0">
              <a:latin typeface="Calibri" pitchFamily="34" charset="0"/>
            </a:endParaRPr>
          </a:p>
        </p:txBody>
      </p:sp>
      <p:pic>
        <p:nvPicPr>
          <p:cNvPr id="10" name="9 Imagen" descr="slovak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204864"/>
            <a:ext cx="8001240" cy="43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97001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331640" y="2239704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Y si tienes cualquier duda….</a:t>
            </a:r>
          </a:p>
          <a:p>
            <a:endParaRPr lang="es-ES" b="1" dirty="0" smtClean="0"/>
          </a:p>
          <a:p>
            <a:r>
              <a:rPr lang="es-ES" b="1" dirty="0" smtClean="0"/>
              <a:t>Puedes mandar un correo a:</a:t>
            </a:r>
          </a:p>
          <a:p>
            <a:endParaRPr lang="es-ES" b="1" dirty="0" smtClean="0"/>
          </a:p>
          <a:p>
            <a:r>
              <a:rPr lang="es-ES" b="1" dirty="0" smtClean="0">
                <a:hlinkClick r:id="rId5"/>
              </a:rPr>
              <a:t>movilidad.etsiam@etsiam.com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15616" y="450912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¡Te deseamos mucho éxito y un muy buen Erasmus!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2297001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492895"/>
            <a:ext cx="7632848" cy="387094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75656" y="1700808"/>
            <a:ext cx="7105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DUDAS, PREGUNTAS, COMENTARIOS</a:t>
            </a:r>
          </a:p>
        </p:txBody>
      </p:sp>
    </p:spTree>
    <p:extLst>
      <p:ext uri="{BB962C8B-B14F-4D97-AF65-F5344CB8AC3E}">
        <p14:creationId xmlns:p14="http://schemas.microsoft.com/office/powerpoint/2010/main" xmlns="" val="43326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59832" y="2317576"/>
            <a:ext cx="5904656" cy="4495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ES" sz="3200" dirty="0">
                <a:latin typeface="Calibri" pitchFamily="34" charset="0"/>
                <a:cs typeface="Calibri"/>
              </a:rPr>
              <a:t>Que los alumnos interesados en realizar </a:t>
            </a:r>
            <a:r>
              <a:rPr lang="es-ES" sz="3200" b="1" dirty="0">
                <a:latin typeface="Calibri" pitchFamily="34" charset="0"/>
                <a:cs typeface="Calibri"/>
              </a:rPr>
              <a:t>una práctica en el extranjero</a:t>
            </a:r>
            <a:r>
              <a:rPr lang="es-ES" sz="3200" dirty="0">
                <a:latin typeface="Calibri" pitchFamily="34" charset="0"/>
                <a:cs typeface="Calibri"/>
              </a:rPr>
              <a:t> conozcan las oportunidades disponibles.</a:t>
            </a:r>
          </a:p>
        </p:txBody>
      </p:sp>
      <p:pic>
        <p:nvPicPr>
          <p:cNvPr id="10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555776" y="548680"/>
            <a:ext cx="602272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buClr>
                <a:srgbClr val="FFCC66"/>
              </a:buClr>
              <a:buSzPct val="60000"/>
            </a:pPr>
            <a:r>
              <a:rPr lang="es-ES" sz="2900" b="1" dirty="0">
                <a:solidFill>
                  <a:prstClr val="black"/>
                </a:solidFill>
              </a:rPr>
              <a:t>OBJETIVO DE ESTA SESIÓN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556792"/>
            <a:ext cx="2710383" cy="17091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284984"/>
            <a:ext cx="2736304" cy="15926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893107"/>
            <a:ext cx="2736304" cy="19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313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827584" y="2939460"/>
            <a:ext cx="81682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/>
              <a:t>Gracias por vuestra atención</a:t>
            </a:r>
          </a:p>
          <a:p>
            <a:endParaRPr lang="es-ES" sz="4800" b="1" dirty="0"/>
          </a:p>
        </p:txBody>
      </p:sp>
      <p:pic>
        <p:nvPicPr>
          <p:cNvPr id="9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569033" y="2360736"/>
            <a:ext cx="85285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s-ES" sz="2400" b="1" dirty="0">
                <a:latin typeface="Calibri" pitchFamily="34" charset="0"/>
              </a:rPr>
              <a:t>ERASMUS+ </a:t>
            </a:r>
            <a:r>
              <a:rPr lang="es-ES" sz="2400" dirty="0">
                <a:latin typeface="Calibri" pitchFamily="34" charset="0"/>
              </a:rPr>
              <a:t>es el Programa de Acción de la Unión Europea en el ámbito de la educación, la formación, la juventud y el deporte (2014-2021).</a:t>
            </a:r>
          </a:p>
          <a:p>
            <a:pPr algn="just">
              <a:lnSpc>
                <a:spcPct val="90000"/>
              </a:lnSpc>
              <a:buClr>
                <a:schemeClr val="tx2">
                  <a:lumMod val="50000"/>
                </a:schemeClr>
              </a:buClr>
            </a:pPr>
            <a:endParaRPr lang="es-E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s-ES" sz="2000" b="1" dirty="0">
                <a:solidFill>
                  <a:srgbClr val="000000"/>
                </a:solidFill>
                <a:latin typeface="Calibri" pitchFamily="34" charset="0"/>
              </a:rPr>
              <a:t>Dimensión Internacional.</a:t>
            </a:r>
          </a:p>
          <a:p>
            <a:pPr marL="342900" indent="-342900" algn="just">
              <a:lnSpc>
                <a:spcPct val="90000"/>
              </a:lnSpc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endParaRPr lang="es-E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</a:rPr>
              <a:t>Mejorar el </a:t>
            </a:r>
            <a:r>
              <a:rPr lang="es-ES" sz="2000" b="1" dirty="0">
                <a:solidFill>
                  <a:srgbClr val="000000"/>
                </a:solidFill>
                <a:latin typeface="Calibri" pitchFamily="34" charset="0"/>
              </a:rPr>
              <a:t>conocimiento de idiomas</a:t>
            </a:r>
            <a:r>
              <a:rPr lang="es-ES" sz="2000" dirty="0">
                <a:solidFill>
                  <a:srgbClr val="000000"/>
                </a:solidFill>
                <a:latin typeface="Calibri" pitchFamily="34" charset="0"/>
              </a:rPr>
              <a:t> comunitarios.</a:t>
            </a:r>
          </a:p>
          <a:p>
            <a:pPr marL="342900" indent="-342900" algn="just">
              <a:lnSpc>
                <a:spcPct val="90000"/>
              </a:lnSpc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endParaRPr lang="es-ES" sz="2000" dirty="0"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</a:rPr>
              <a:t>Adquirir capacidades sociales de </a:t>
            </a:r>
            <a:r>
              <a:rPr lang="es-ES" sz="2000" b="1" dirty="0">
                <a:solidFill>
                  <a:srgbClr val="000000"/>
                </a:solidFill>
                <a:latin typeface="Calibri" pitchFamily="34" charset="0"/>
              </a:rPr>
              <a:t>adaptación a otros contextos educativos y culturales.</a:t>
            </a:r>
          </a:p>
          <a:p>
            <a:pPr marL="342900" indent="-342900" algn="just">
              <a:lnSpc>
                <a:spcPct val="90000"/>
              </a:lnSpc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endParaRPr lang="es-E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s-ES" sz="2000" dirty="0">
                <a:solidFill>
                  <a:srgbClr val="000000"/>
                </a:solidFill>
                <a:latin typeface="Calibri" pitchFamily="34" charset="0"/>
              </a:rPr>
              <a:t>Trabajar por tu </a:t>
            </a:r>
            <a:r>
              <a:rPr lang="es-ES" sz="2000" b="1" dirty="0">
                <a:solidFill>
                  <a:srgbClr val="000000"/>
                </a:solidFill>
                <a:latin typeface="Calibri" pitchFamily="34" charset="0"/>
              </a:rPr>
              <a:t>futuro profesional.</a:t>
            </a:r>
            <a:endParaRPr lang="es-E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44462" y="403998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PROGRAMA ERASMUS+</a:t>
            </a:r>
          </a:p>
        </p:txBody>
      </p:sp>
      <p:pic>
        <p:nvPicPr>
          <p:cNvPr id="11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019" y="116632"/>
            <a:ext cx="1946981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94DB3F-1BCB-45D0-9541-5EFE08003E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693" y="141070"/>
            <a:ext cx="2438379" cy="98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2627784" y="404664"/>
            <a:ext cx="388843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spcAft>
                <a:spcPts val="600"/>
              </a:spcAft>
              <a:buClr>
                <a:srgbClr val="FFCC66"/>
              </a:buClr>
              <a:buSzPct val="85000"/>
            </a:pPr>
            <a:r>
              <a:rPr lang="es-ES" sz="2900" b="1" dirty="0">
                <a:solidFill>
                  <a:prstClr val="black"/>
                </a:solidFill>
              </a:rPr>
              <a:t>ERASMUS+ Prácticas</a:t>
            </a:r>
          </a:p>
        </p:txBody>
      </p:sp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11560" y="1586752"/>
            <a:ext cx="846043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s-ES" dirty="0">
                <a:latin typeface="Calibri" pitchFamily="34" charset="0"/>
                <a:cs typeface="Calibri"/>
              </a:rPr>
              <a:t>Duración estancia: </a:t>
            </a:r>
            <a:r>
              <a:rPr lang="es-ES" b="1" dirty="0">
                <a:latin typeface="Calibri" pitchFamily="34" charset="0"/>
                <a:cs typeface="Calibri"/>
              </a:rPr>
              <a:t>mínimo 2 meses y máximo 12 meses</a:t>
            </a:r>
          </a:p>
          <a:p>
            <a:pPr marL="285750" indent="-285750">
              <a:lnSpc>
                <a:spcPct val="110000"/>
              </a:lnSpc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s-ES" dirty="0">
                <a:latin typeface="Calibri" pitchFamily="34" charset="0"/>
                <a:cs typeface="Calibri"/>
              </a:rPr>
              <a:t>Estancias en </a:t>
            </a:r>
            <a:r>
              <a:rPr lang="es-ES" b="1" dirty="0">
                <a:latin typeface="Calibri" pitchFamily="34" charset="0"/>
                <a:cs typeface="Calibri"/>
              </a:rPr>
              <a:t>empresas, instituciones  o departamentos de otras universidades</a:t>
            </a:r>
            <a:r>
              <a:rPr lang="es-ES" dirty="0">
                <a:latin typeface="Calibri" pitchFamily="34" charset="0"/>
                <a:cs typeface="Calibri"/>
              </a:rPr>
              <a:t>.</a:t>
            </a:r>
          </a:p>
          <a:p>
            <a:pPr marL="285750" indent="-285750">
              <a:lnSpc>
                <a:spcPct val="110000"/>
              </a:lnSpc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s-ES" b="1" dirty="0">
                <a:latin typeface="Calibri" pitchFamily="34" charset="0"/>
                <a:cs typeface="Calibri"/>
              </a:rPr>
              <a:t>Convocatoria: llamamientos mensuales hasta agotar plazas.</a:t>
            </a:r>
          </a:p>
          <a:p>
            <a:pPr marL="285750" indent="-285750">
              <a:lnSpc>
                <a:spcPct val="110000"/>
              </a:lnSpc>
              <a:buClr>
                <a:schemeClr val="tx2">
                  <a:lumMod val="50000"/>
                </a:schemeClr>
              </a:buClr>
              <a:buFont typeface="Wingdings" charset="2"/>
              <a:buChar char="§"/>
            </a:pPr>
            <a:r>
              <a:rPr lang="es-ES" b="1" dirty="0">
                <a:latin typeface="Calibri" pitchFamily="34" charset="0"/>
                <a:cs typeface="Calibri"/>
              </a:rPr>
              <a:t>Período de prácticas hasta 30 de septiembre de 2021.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461" y="2858352"/>
            <a:ext cx="3970747" cy="397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521773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419872" y="37322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REQUISITOS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700808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alibri" pitchFamily="34" charset="0"/>
              </a:rPr>
              <a:t>Estudiantes de Grado</a:t>
            </a:r>
            <a:r>
              <a:rPr lang="es-ES" dirty="0">
                <a:latin typeface="Calibri" pitchFamily="34" charset="0"/>
              </a:rPr>
              <a:t>:</a:t>
            </a:r>
          </a:p>
          <a:p>
            <a:endParaRPr lang="es-ES" dirty="0">
              <a:latin typeface="Calibri" pitchFamily="34" charset="0"/>
            </a:endParaRPr>
          </a:p>
          <a:p>
            <a:r>
              <a:rPr lang="es-ES" dirty="0">
                <a:latin typeface="Calibri" pitchFamily="34" charset="0"/>
              </a:rPr>
              <a:t>a) Ser </a:t>
            </a:r>
            <a:r>
              <a:rPr lang="es-ES" b="1" dirty="0">
                <a:latin typeface="Calibri" pitchFamily="34" charset="0"/>
              </a:rPr>
              <a:t>nacional</a:t>
            </a:r>
            <a:r>
              <a:rPr lang="es-ES" dirty="0">
                <a:latin typeface="Calibri" pitchFamily="34" charset="0"/>
              </a:rPr>
              <a:t> de alguno de los </a:t>
            </a:r>
            <a:r>
              <a:rPr lang="es-ES" b="1" dirty="0">
                <a:latin typeface="Calibri" pitchFamily="34" charset="0"/>
              </a:rPr>
              <a:t>países participantes en el Programa o de terceros países</a:t>
            </a:r>
            <a:r>
              <a:rPr lang="es-ES" dirty="0">
                <a:latin typeface="Calibri" pitchFamily="34" charset="0"/>
              </a:rPr>
              <a:t>, en cuyo caso deberán acreditar que están en posesión de un permiso válido para residir en España.</a:t>
            </a:r>
          </a:p>
          <a:p>
            <a:r>
              <a:rPr lang="es-ES" dirty="0">
                <a:latin typeface="Calibri" pitchFamily="34" charset="0"/>
              </a:rPr>
              <a:t>b) Estar </a:t>
            </a:r>
            <a:r>
              <a:rPr lang="es-ES" b="1" dirty="0">
                <a:latin typeface="Calibri" pitchFamily="34" charset="0"/>
              </a:rPr>
              <a:t>matriculado</a:t>
            </a:r>
            <a:r>
              <a:rPr lang="es-ES" dirty="0">
                <a:latin typeface="Calibri" pitchFamily="34" charset="0"/>
              </a:rPr>
              <a:t> en centros propios de la Universidad de Córdoba para la realización de estudios conducentes a la obtención de un título oficial de Grado.</a:t>
            </a:r>
          </a:p>
          <a:p>
            <a:r>
              <a:rPr lang="es-ES" dirty="0">
                <a:latin typeface="Calibri" pitchFamily="34" charset="0"/>
              </a:rPr>
              <a:t>c) Haber superado un mínimo de </a:t>
            </a:r>
            <a:r>
              <a:rPr lang="es-ES" b="1" dirty="0">
                <a:latin typeface="Calibri" pitchFamily="34" charset="0"/>
              </a:rPr>
              <a:t>120 créditos</a:t>
            </a:r>
            <a:r>
              <a:rPr lang="es-ES" dirty="0">
                <a:latin typeface="Calibri" pitchFamily="34" charset="0"/>
              </a:rPr>
              <a:t>.</a:t>
            </a:r>
          </a:p>
          <a:p>
            <a:endParaRPr lang="es-ES" dirty="0">
              <a:latin typeface="Calibri" pitchFamily="34" charset="0"/>
            </a:endParaRPr>
          </a:p>
          <a:p>
            <a:r>
              <a:rPr lang="es-ES" b="1" dirty="0">
                <a:latin typeface="Calibri" pitchFamily="34" charset="0"/>
              </a:rPr>
              <a:t>Estudiantes de Máster</a:t>
            </a:r>
            <a:r>
              <a:rPr lang="es-ES" dirty="0">
                <a:latin typeface="Calibri" pitchFamily="34" charset="0"/>
              </a:rPr>
              <a:t>:</a:t>
            </a:r>
          </a:p>
          <a:p>
            <a:endParaRPr lang="es-ES" dirty="0">
              <a:latin typeface="Calibri" pitchFamily="34" charset="0"/>
            </a:endParaRPr>
          </a:p>
          <a:p>
            <a:r>
              <a:rPr lang="es-ES" dirty="0">
                <a:latin typeface="Calibri" pitchFamily="34" charset="0"/>
              </a:rPr>
              <a:t>a) Ser </a:t>
            </a:r>
            <a:r>
              <a:rPr lang="es-ES" b="1" dirty="0">
                <a:latin typeface="Calibri" pitchFamily="34" charset="0"/>
              </a:rPr>
              <a:t>nacional</a:t>
            </a:r>
            <a:r>
              <a:rPr lang="es-ES" dirty="0">
                <a:latin typeface="Calibri" pitchFamily="34" charset="0"/>
              </a:rPr>
              <a:t> de alguno de los </a:t>
            </a:r>
            <a:r>
              <a:rPr lang="es-ES" b="1" dirty="0">
                <a:latin typeface="Calibri" pitchFamily="34" charset="0"/>
              </a:rPr>
              <a:t>países participantes en el Programa o de terceros países</a:t>
            </a:r>
            <a:r>
              <a:rPr lang="es-ES" dirty="0">
                <a:latin typeface="Calibri" pitchFamily="34" charset="0"/>
              </a:rPr>
              <a:t>, en cuyo caso deberá acreditar que está en posesión de un permiso válido para residir en España.</a:t>
            </a:r>
          </a:p>
          <a:p>
            <a:r>
              <a:rPr lang="es-ES" dirty="0">
                <a:latin typeface="Calibri" pitchFamily="34" charset="0"/>
              </a:rPr>
              <a:t>b) Estar </a:t>
            </a:r>
            <a:r>
              <a:rPr lang="es-ES" b="1" dirty="0">
                <a:latin typeface="Calibri" pitchFamily="34" charset="0"/>
              </a:rPr>
              <a:t>matriculado</a:t>
            </a:r>
            <a:r>
              <a:rPr lang="es-ES" dirty="0">
                <a:latin typeface="Calibri" pitchFamily="34" charset="0"/>
              </a:rPr>
              <a:t> en la Universidad de Córdoba para la realización de estudios conducentes a la obtención de un título oficial de Máster.</a:t>
            </a:r>
          </a:p>
          <a:p>
            <a:r>
              <a:rPr lang="es-ES" dirty="0">
                <a:latin typeface="Calibri" pitchFamily="34" charset="0"/>
              </a:rPr>
              <a:t>c) Acreditar un</a:t>
            </a:r>
            <a:r>
              <a:rPr lang="es-ES" b="1" dirty="0">
                <a:latin typeface="Calibri" pitchFamily="34" charset="0"/>
              </a:rPr>
              <a:t> B1 de inglés o del idioma oficial del país </a:t>
            </a:r>
            <a:r>
              <a:rPr lang="es-ES" dirty="0">
                <a:latin typeface="Calibri" pitchFamily="34" charset="0"/>
              </a:rPr>
              <a:t>de destino.</a:t>
            </a:r>
          </a:p>
        </p:txBody>
      </p:sp>
    </p:spTree>
    <p:extLst>
      <p:ext uri="{BB962C8B-B14F-4D97-AF65-F5344CB8AC3E}">
        <p14:creationId xmlns:p14="http://schemas.microsoft.com/office/powerpoint/2010/main" xmlns="" val="383071254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03848" y="37322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REQUISITOS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2099171"/>
            <a:ext cx="81369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dirty="0"/>
          </a:p>
          <a:p>
            <a:r>
              <a:rPr lang="es-ES" sz="2000" dirty="0">
                <a:latin typeface="Calibri" pitchFamily="34" charset="0"/>
              </a:rPr>
              <a:t>Las personas </a:t>
            </a:r>
            <a:r>
              <a:rPr lang="es-ES" sz="2000" b="1" dirty="0">
                <a:latin typeface="Calibri" pitchFamily="34" charset="0"/>
              </a:rPr>
              <a:t>recién tituladas </a:t>
            </a:r>
            <a:r>
              <a:rPr lang="es-ES" sz="2000" dirty="0">
                <a:latin typeface="Calibri" pitchFamily="34" charset="0"/>
              </a:rPr>
              <a:t>pueden participar en períodos de formación práctica en el marco del Programa Erasmus+. </a:t>
            </a:r>
          </a:p>
          <a:p>
            <a:endParaRPr lang="es-ES" sz="2000" dirty="0">
              <a:latin typeface="Calibri" pitchFamily="34" charset="0"/>
            </a:endParaRPr>
          </a:p>
          <a:p>
            <a:pPr algn="ctr"/>
            <a:r>
              <a:rPr lang="es-ES" sz="2000" dirty="0">
                <a:latin typeface="Calibri" pitchFamily="34" charset="0"/>
              </a:rPr>
              <a:t>A tal efecto, podrán ser seleccionadas por la Universidad de Córdoba </a:t>
            </a:r>
            <a:r>
              <a:rPr lang="es-ES" sz="2000" b="1" dirty="0">
                <a:latin typeface="Calibri" pitchFamily="34" charset="0"/>
              </a:rPr>
              <a:t>durante el último año de estudios </a:t>
            </a:r>
            <a:r>
              <a:rPr lang="es-ES" sz="2000" dirty="0">
                <a:latin typeface="Calibri" pitchFamily="34" charset="0"/>
              </a:rPr>
              <a:t>(es decir, deberán completar el proceso de selección siendo estudiantes de la Universidad de Córdoba) y deberán completar el período de formación práctica en el extranjero en el plazo máximo de un año desde la obtención del título.</a:t>
            </a:r>
          </a:p>
        </p:txBody>
      </p:sp>
    </p:spTree>
    <p:extLst>
      <p:ext uri="{BB962C8B-B14F-4D97-AF65-F5344CB8AC3E}">
        <p14:creationId xmlns:p14="http://schemas.microsoft.com/office/powerpoint/2010/main" xmlns="" val="356933236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63688" y="37322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DOCUMENTACIÓN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700808"/>
            <a:ext cx="813690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latin typeface="Calibri" pitchFamily="34" charset="0"/>
              </a:rPr>
              <a:t>a) Impreso de solicitud</a:t>
            </a:r>
            <a:r>
              <a:rPr lang="es-ES" dirty="0">
                <a:latin typeface="Calibri" pitchFamily="34" charset="0"/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latin typeface="Calibri" pitchFamily="34" charset="0"/>
              </a:rPr>
              <a:t>Grado</a:t>
            </a:r>
            <a:r>
              <a:rPr lang="es-ES" dirty="0">
                <a:latin typeface="Calibri" pitchFamily="34" charset="0"/>
              </a:rPr>
              <a:t>: </a:t>
            </a:r>
            <a:r>
              <a:rPr lang="es-ES" dirty="0">
                <a:latin typeface="Calibri" pitchFamily="34" charset="0"/>
                <a:hlinkClick r:id="rId5"/>
              </a:rPr>
              <a:t>http://www.uco.es/internacional/movilidad/es/movilidad-de-erasmus-de-practicas-para-estudiantes-de-grado-curso-2020-2021#convocatorias</a:t>
            </a:r>
            <a:endParaRPr lang="es-ES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latin typeface="Calibri" pitchFamily="34" charset="0"/>
              </a:rPr>
              <a:t>Máster</a:t>
            </a:r>
            <a:r>
              <a:rPr lang="es-ES" dirty="0">
                <a:latin typeface="Calibri" pitchFamily="34" charset="0"/>
              </a:rPr>
              <a:t>: </a:t>
            </a:r>
            <a:r>
              <a:rPr lang="es-ES" dirty="0">
                <a:latin typeface="Calibri" pitchFamily="34" charset="0"/>
                <a:hlinkClick r:id="rId6"/>
              </a:rPr>
              <a:t>http://www.uco.es/internacional/movilidad/es/movilidad-de-erasmus-de-practicas-para-estudiantes-de-posgrado-curso-2020-2021#convocatorias</a:t>
            </a:r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  <a:p>
            <a:r>
              <a:rPr lang="es-ES" b="1" dirty="0">
                <a:latin typeface="Calibri" pitchFamily="34" charset="0"/>
              </a:rPr>
              <a:t>b) El Acuerdo de formación o Training Agreement</a:t>
            </a:r>
            <a:r>
              <a:rPr lang="es-ES" dirty="0">
                <a:latin typeface="Calibri" pitchFamily="34" charset="0"/>
              </a:rPr>
              <a:t>: </a:t>
            </a:r>
          </a:p>
          <a:p>
            <a:r>
              <a:rPr lang="es-ES" dirty="0">
                <a:latin typeface="Calibri" pitchFamily="34" charset="0"/>
              </a:rPr>
              <a:t>Firmado por la Universidad de Córdoba, la institución o empresa de acogida y el/la estudiante. Dicho acuerdo podrá posteriormente ser modificado de común acuerdo entre las partes. 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515602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000" b="1" dirty="0">
                <a:solidFill>
                  <a:prstClr val="black"/>
                </a:solidFill>
                <a:latin typeface="Calibri" pitchFamily="34" charset="0"/>
              </a:rPr>
              <a:t>Para más información</a:t>
            </a:r>
            <a:r>
              <a:rPr lang="it-IT" sz="2000" b="1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it-IT" sz="2000" dirty="0">
                <a:latin typeface="Calibri" pitchFamily="34" charset="0"/>
                <a:hlinkClick r:id="rId5"/>
              </a:rPr>
              <a:t>http://www.uco.es/internacional/movilidad/es/movilidad-de-erasmus-de-practicas-para-estudiantes-de-grado-curso-2020-2021#convocatorias</a:t>
            </a:r>
            <a:endParaRPr lang="it-IT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94170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83568" y="1700808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>
                <a:latin typeface="Calibri" pitchFamily="34" charset="0"/>
              </a:rPr>
              <a:t> ¿Qui</a:t>
            </a:r>
            <a:r>
              <a:rPr lang="es-ES" dirty="0"/>
              <a:t>é</a:t>
            </a:r>
            <a:r>
              <a:rPr lang="it-IT" dirty="0">
                <a:latin typeface="Calibri" pitchFamily="34" charset="0"/>
              </a:rPr>
              <a:t>n soy?</a:t>
            </a:r>
          </a:p>
          <a:p>
            <a:endParaRPr lang="it-IT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Calibri" pitchFamily="34" charset="0"/>
              </a:rPr>
              <a:t> Mi práctica Erasmus+ Traineeship. ¿Cómo encontré una práctica en Córdoba? </a:t>
            </a:r>
          </a:p>
          <a:p>
            <a:pPr>
              <a:buFont typeface="Wingdings" pitchFamily="2" charset="2"/>
              <a:buChar char="Ø"/>
            </a:pPr>
            <a:endParaRPr lang="it-IT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Calibri" pitchFamily="34" charset="0"/>
              </a:rPr>
              <a:t> ¿Cómo puedo encontrar una práctica en el extranjero? </a:t>
            </a:r>
          </a:p>
          <a:p>
            <a:pPr>
              <a:buFont typeface="Wingdings" pitchFamily="2" charset="2"/>
              <a:buChar char="Ø"/>
            </a:pPr>
            <a:endParaRPr lang="it-IT" dirty="0">
              <a:latin typeface="Calibri" pitchFamily="34" charset="0"/>
            </a:endParaRPr>
          </a:p>
          <a:p>
            <a:pPr algn="just"/>
            <a:r>
              <a:rPr lang="it-IT" dirty="0">
                <a:latin typeface="Calibri" pitchFamily="34" charset="0"/>
              </a:rPr>
              <a:t>		</a:t>
            </a:r>
          </a:p>
          <a:p>
            <a:pPr algn="just"/>
            <a:r>
              <a:rPr lang="it-IT" sz="2400" b="1" dirty="0">
                <a:latin typeface="Calibri" pitchFamily="34" charset="0"/>
              </a:rPr>
              <a:t>		No te preocupes: es muy sencillo</a:t>
            </a:r>
            <a:r>
              <a:rPr lang="it-IT" sz="2800" b="1" dirty="0">
                <a:latin typeface="Calibri" pitchFamily="34" charset="0"/>
              </a:rPr>
              <a:t>. </a:t>
            </a:r>
          </a:p>
          <a:p>
            <a:r>
              <a:rPr lang="it-IT" sz="2800" b="1" dirty="0">
                <a:latin typeface="Calibri" pitchFamily="34" charset="0"/>
              </a:rPr>
              <a:t>		     ¡Y vamos a verlo juntos! </a:t>
            </a:r>
            <a:endParaRPr lang="it-IT" dirty="0">
              <a:latin typeface="Calibri" pitchFamily="34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6394DB3F-1BCB-45D0-9541-5EFE08003E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1" y="4953054"/>
            <a:ext cx="4104457" cy="1662265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555776" y="47667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Una historia real </a:t>
            </a:r>
          </a:p>
        </p:txBody>
      </p:sp>
    </p:spTree>
    <p:extLst>
      <p:ext uri="{BB962C8B-B14F-4D97-AF65-F5344CB8AC3E}">
        <p14:creationId xmlns:p14="http://schemas.microsoft.com/office/powerpoint/2010/main" xmlns="" val="74794170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8 Rectángulo"/>
          <p:cNvSpPr/>
          <p:nvPr/>
        </p:nvSpPr>
        <p:spPr>
          <a:xfrm>
            <a:off x="0" y="1556792"/>
            <a:ext cx="539552" cy="5301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 descr="logo_vertical_peque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NDRS~1\AppData\Local\Temp\Rar$DI10.616\EU flag-Erasmus+_vect_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66858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63688" y="18864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¿</a:t>
            </a:r>
            <a:r>
              <a:rPr lang="it-IT" sz="2800" b="1" dirty="0" err="1"/>
              <a:t>Qué</a:t>
            </a:r>
            <a:r>
              <a:rPr lang="it-IT" sz="2800" b="1" dirty="0"/>
              <a:t> necesito para encontrar una práctica en el extranjero?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844824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</a:rPr>
              <a:t>Tu </a:t>
            </a:r>
            <a:r>
              <a:rPr lang="it-IT" b="1" dirty="0">
                <a:latin typeface="Calibri" pitchFamily="34" charset="0"/>
              </a:rPr>
              <a:t>currículum</a:t>
            </a:r>
            <a:r>
              <a:rPr lang="it-IT" dirty="0">
                <a:latin typeface="Calibri" pitchFamily="34" charset="0"/>
              </a:rPr>
              <a:t> en inglés (o en el idioma del país de destino).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</a:rPr>
              <a:t>Tu </a:t>
            </a:r>
            <a:r>
              <a:rPr lang="it-IT" b="1" dirty="0">
                <a:latin typeface="Calibri" pitchFamily="34" charset="0"/>
              </a:rPr>
              <a:t>carta de presentación</a:t>
            </a:r>
            <a:r>
              <a:rPr lang="it-IT" dirty="0">
                <a:latin typeface="Calibri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</a:rPr>
              <a:t>Tu </a:t>
            </a:r>
            <a:r>
              <a:rPr lang="it-IT" dirty="0">
                <a:latin typeface="Calibri" pitchFamily="34" charset="0"/>
              </a:rPr>
              <a:t>móvil/ordenador.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</a:rPr>
              <a:t>Tiempo</a:t>
            </a:r>
            <a:r>
              <a:rPr lang="it-IT" dirty="0">
                <a:latin typeface="Calibri" pitchFamily="34" charset="0"/>
              </a:rPr>
              <a:t>: podrían ser necesarias unas semanas antes de encontrar tu práctica.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</a:rPr>
              <a:t>Leer </a:t>
            </a:r>
            <a:r>
              <a:rPr lang="it-IT" dirty="0">
                <a:latin typeface="Calibri" pitchFamily="34" charset="0"/>
              </a:rPr>
              <a:t>con mucha atención los requisitos necesarios en la oferta de práctica.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latin typeface="Calibri" pitchFamily="34" charset="0"/>
              </a:rPr>
              <a:t>Prepararse </a:t>
            </a:r>
            <a:r>
              <a:rPr lang="it-IT" dirty="0">
                <a:latin typeface="Calibri" pitchFamily="34" charset="0"/>
              </a:rPr>
              <a:t>para la entrevista. </a:t>
            </a:r>
          </a:p>
          <a:p>
            <a:pPr>
              <a:buFontTx/>
              <a:buChar char="-"/>
            </a:pPr>
            <a:endParaRPr lang="it-IT" dirty="0"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it-IT" dirty="0">
                <a:latin typeface="Calibri" pitchFamily="34" charset="0"/>
              </a:rPr>
              <a:t> </a:t>
            </a:r>
            <a:r>
              <a:rPr lang="it-IT" b="1" dirty="0">
                <a:latin typeface="Calibri" pitchFamily="34" charset="0"/>
              </a:rPr>
              <a:t>¡Has encontrado tu práctica! ¿Qué esperas antes de irte de Erasmus?</a:t>
            </a:r>
          </a:p>
          <a:p>
            <a:pPr>
              <a:buFontTx/>
              <a:buChar char="-"/>
            </a:pPr>
            <a:endParaRPr lang="it-IT" dirty="0">
              <a:latin typeface="Calibri" pitchFamily="34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6394DB3F-1BCB-45D0-9541-5EFE08003E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1" y="4437112"/>
            <a:ext cx="4104457" cy="21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941706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ersonalizar 18">
      <a:dk1>
        <a:sysClr val="windowText" lastClr="000000"/>
      </a:dk1>
      <a:lt1>
        <a:sysClr val="window" lastClr="FFFFFF"/>
      </a:lt1>
      <a:dk2>
        <a:srgbClr val="FFFFFF"/>
      </a:dk2>
      <a:lt2>
        <a:srgbClr val="EAEBDE"/>
      </a:lt2>
      <a:accent1>
        <a:srgbClr val="92D050"/>
      </a:accent1>
      <a:accent2>
        <a:srgbClr val="CCCCCC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2228</TotalTime>
  <Words>1027</Words>
  <Application>Microsoft Office PowerPoint</Application>
  <PresentationFormat>Presentación en pantalla (4:3)</PresentationFormat>
  <Paragraphs>168</Paragraphs>
  <Slides>20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Intermedio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ETSIAM</dc:creator>
  <cp:lastModifiedBy>Salvador</cp:lastModifiedBy>
  <cp:revision>289</cp:revision>
  <cp:lastPrinted>2019-10-23T07:28:36Z</cp:lastPrinted>
  <dcterms:created xsi:type="dcterms:W3CDTF">2014-01-20T15:45:42Z</dcterms:created>
  <dcterms:modified xsi:type="dcterms:W3CDTF">2021-02-23T12:34:43Z</dcterms:modified>
</cp:coreProperties>
</file>